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C1B9-2376-4B65-99CD-8E72B9D814CB}" type="datetimeFigureOut">
              <a:rPr lang="pt-BR" smtClean="0"/>
              <a:pPr/>
              <a:t>15/05/2010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36B78A8-76B8-44F9-9072-49A7966EE8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Conhecendo o poder e unção de Deus através da oração</a:t>
            </a: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428596" y="2571744"/>
            <a:ext cx="8229600" cy="31257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Pr. Paul David Cull</a:t>
            </a:r>
            <a:endParaRPr kumimoji="0" lang="pt-BR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endParaRPr kumimoji="0" lang="pt-BR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Ministério Avivamento Já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www.avivamentoja.com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 descr="C:\Users\paul\Documents\Logos\logocoltr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14752"/>
            <a:ext cx="997196" cy="93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Manifestações Demoníacas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>
              <a:buNone/>
            </a:pPr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Devemos seguir o exemplo do Senhor Jesus e não permitir que os demônios se manifestem: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Estava na sinagoga um homem possesso de espírito imundo, o qual exclamou:  Ah! que temos contigo, Jesus de Nazaré? Vieste destruir-nos? Bem sei quem és: o Santo de Deus. Repreendeu-o Jesus, dizendo: </a:t>
            </a:r>
            <a:r>
              <a:rPr lang="pt-BR" b="1" u="sng" baseline="0" dirty="0" smtClean="0">
                <a:latin typeface="Times New Roman"/>
              </a:rPr>
              <a:t>Cala-te, e sai dele</a:t>
            </a:r>
            <a:r>
              <a:rPr lang="pt-BR" b="1" baseline="0" dirty="0" smtClean="0">
                <a:latin typeface="Times New Roman"/>
              </a:rPr>
              <a:t>. Então o espírito imundo, convulsionando-o, e clamando em alta voz, saiu dele.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Marcos 1:23-26</a:t>
            </a:r>
          </a:p>
          <a:p>
            <a:pPr marR="0" lvl="0" rtl="0"/>
            <a:r>
              <a:rPr lang="pt-BR" b="1" u="sng" baseline="0" dirty="0" smtClean="0">
                <a:latin typeface="Times New Roman"/>
              </a:rPr>
              <a:t>Vendo Jesus que a multidão concorria</a:t>
            </a:r>
            <a:r>
              <a:rPr lang="pt-BR" b="1" baseline="0" dirty="0" smtClean="0">
                <a:latin typeface="Times New Roman"/>
              </a:rPr>
              <a:t>, repreendeu o espírito imundo, dizendo-lhe: Espírito mudo e surdo, eu te ordeno: Sai dele, e nunca mais entres nele. </a:t>
            </a:r>
            <a:br>
              <a:rPr lang="pt-BR" b="1" baseline="0" dirty="0" smtClean="0">
                <a:latin typeface="Times New Roman"/>
              </a:rPr>
            </a:b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Marcos 9:25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Abrindo e Fechando com Oração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pt-BR" b="1" baseline="0" smtClean="0">
                <a:solidFill>
                  <a:srgbClr val="4F81BD"/>
                </a:solidFill>
                <a:latin typeface="Times New Roman"/>
              </a:rPr>
              <a:t>Eu acostumo a começar as reuniões cobrindo todas com o sangue do Senhor Jesus, proibindo o inimigo de interferir, e chamando a presença do Espírito Santo. </a:t>
            </a:r>
          </a:p>
          <a:p>
            <a:pPr marR="0" lvl="0" rtl="0"/>
            <a:r>
              <a:rPr lang="pt-BR" b="1" baseline="0" smtClean="0">
                <a:solidFill>
                  <a:srgbClr val="4F81BD"/>
                </a:solidFill>
                <a:latin typeface="Times New Roman"/>
              </a:rPr>
              <a:t>No final da ministração, eu proíbo o inimigo de confundir, destorcer ou roubar aquilo que Deus tem feito, ou de contra-atacar nossas vidas, bens, famílias ou igrejas.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Ficando cheio do Espírito Santo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Para ficar cheio do Espírito Santo nós podermos praticar cinco coisas em nossa vida diária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Adoração (em particular e com o povo de Deus)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Gastando muito tempo na presença manifesta de Deus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Orando em línguas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Recebendo oração com a imposição de mãos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Utilizando os dons que recebemos</a:t>
            </a:r>
            <a:endParaRPr lang="pt-BR" b="1" i="1" baseline="0" dirty="0" smtClean="0">
              <a:solidFill>
                <a:srgbClr val="4F81BD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Adoração (em particular e com o povo de Deus)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pt-BR" b="1" baseline="0" dirty="0" smtClean="0">
                <a:latin typeface="Times New Roman"/>
              </a:rPr>
              <a:t>E não vos embriagueis com vinho, em que há devassidão, mas enchei-vos do Espírito, falando </a:t>
            </a:r>
            <a:r>
              <a:rPr lang="pt-BR" b="1" u="sng" baseline="0" dirty="0" smtClean="0">
                <a:latin typeface="Times New Roman"/>
              </a:rPr>
              <a:t>entre vós</a:t>
            </a:r>
            <a:r>
              <a:rPr lang="pt-BR" b="1" baseline="0" dirty="0" smtClean="0">
                <a:latin typeface="Times New Roman"/>
              </a:rPr>
              <a:t> com salmos, e hinos, e cânticos espirituais, cantando e </a:t>
            </a:r>
            <a:r>
              <a:rPr lang="pt-BR" b="1" baseline="0" dirty="0" err="1" smtClean="0">
                <a:latin typeface="Times New Roman"/>
              </a:rPr>
              <a:t>salmodiando</a:t>
            </a:r>
            <a:r>
              <a:rPr lang="pt-BR" b="1" baseline="0" dirty="0" smtClean="0">
                <a:latin typeface="Times New Roman"/>
              </a:rPr>
              <a:t> ao Senhor </a:t>
            </a:r>
            <a:r>
              <a:rPr lang="pt-BR" b="1" u="sng" baseline="0" dirty="0" smtClean="0">
                <a:latin typeface="Times New Roman"/>
              </a:rPr>
              <a:t>no vosso coração</a:t>
            </a:r>
            <a:r>
              <a:rPr lang="pt-BR" b="1" baseline="0" dirty="0" smtClean="0">
                <a:latin typeface="Times New Roman"/>
              </a:rPr>
              <a:t>, dando sempre graças por tudo a nosso Deus e Pai, em nome de nosso Senhor Jesus Cristo</a:t>
            </a:r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,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Efésios 5:18-2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Gastando muito tempo na presença manifesta de Deus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pt-BR" b="1" baseline="0" dirty="0" smtClean="0">
                <a:latin typeface="Times New Roman"/>
              </a:rPr>
              <a:t>Quão bom e quão suave é que os irmãos vivam em união!  É como o óleo precioso sobre a cabeça, que desce sobre a barba, a barba de Arão, e que desce à orla das suas vestes.  É como o orvalho de </a:t>
            </a:r>
            <a:r>
              <a:rPr lang="pt-BR" b="1" baseline="0" dirty="0" err="1" smtClean="0">
                <a:latin typeface="Times New Roman"/>
              </a:rPr>
              <a:t>Hermom</a:t>
            </a:r>
            <a:r>
              <a:rPr lang="pt-BR" b="1" baseline="0" dirty="0" smtClean="0">
                <a:latin typeface="Times New Roman"/>
              </a:rPr>
              <a:t>, que desce sobre os montes de Sião. Porque ali o Senhor ordena a bênção e a vida para sempre.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Salmo 133:1-3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Recebendo oração com a imposição de mãos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pt-BR" b="1" baseline="0" dirty="0" smtClean="0">
                <a:latin typeface="Times New Roman"/>
              </a:rPr>
              <a:t>Não desprezes o dom que há em ti, o qual te foi dado por profecia, com a imposição das mãos do presbitério.</a:t>
            </a:r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- 1 Timóteo 4:14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Por este motivo eu te exorto que despertes o dom de Deus, que há em ti pela imposição das minhas mãos.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- 2 Timóteo 1:6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Orando em línguas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pt-BR" b="1" u="sng" baseline="0" dirty="0" smtClean="0">
                <a:latin typeface="Times New Roman"/>
              </a:rPr>
              <a:t>O que fala em língua edifica-se a si mesmo</a:t>
            </a:r>
            <a:r>
              <a:rPr lang="pt-BR" b="1" baseline="0" dirty="0" smtClean="0">
                <a:latin typeface="Times New Roman"/>
              </a:rPr>
              <a:t>, mas o que profetiza edifica a igreja. </a:t>
            </a:r>
            <a:br>
              <a:rPr lang="pt-BR" b="1" baseline="0" dirty="0" smtClean="0">
                <a:latin typeface="Times New Roman"/>
              </a:rPr>
            </a:b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- 1 Coríntios 14:4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Dou graças ao meu Deus, porque falo em outras línguas mais do que todos vós. </a:t>
            </a:r>
            <a:br>
              <a:rPr lang="pt-BR" b="1" baseline="0" dirty="0" smtClean="0">
                <a:latin typeface="Times New Roman"/>
              </a:rPr>
            </a:b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- 1 Coríntios 14:18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Utilizando os dons que recebemos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pt-BR" b="1" baseline="0" dirty="0" smtClean="0">
                <a:latin typeface="Times New Roman"/>
              </a:rPr>
              <a:t>Servi uns aos outros conforme o dom que cada um recebeu, como bons despenseiros da multiforme graça de Deus</a:t>
            </a:r>
            <a:r>
              <a:rPr lang="pt-BR" baseline="0" dirty="0" smtClean="0">
                <a:solidFill>
                  <a:srgbClr val="365F91"/>
                </a:solidFill>
                <a:latin typeface="Times New Roman"/>
              </a:rPr>
              <a:t>. </a:t>
            </a:r>
            <a:r>
              <a:rPr lang="pt-BR" i="1" baseline="0" dirty="0" smtClean="0">
                <a:solidFill>
                  <a:srgbClr val="365F91"/>
                </a:solidFill>
                <a:latin typeface="Times New Roman"/>
              </a:rPr>
              <a:t>- 1 Pedro 4:10</a:t>
            </a:r>
          </a:p>
          <a:p>
            <a:pPr marR="0" lvl="0" rtl="0">
              <a:buNone/>
            </a:pPr>
            <a:endParaRPr lang="pt-BR" i="1" baseline="0" dirty="0" smtClean="0">
              <a:solidFill>
                <a:srgbClr val="365F91"/>
              </a:solidFill>
              <a:latin typeface="Times New Roman"/>
            </a:endParaRPr>
          </a:p>
          <a:p>
            <a:pPr marR="0" lvl="0" rtl="0"/>
            <a:r>
              <a:rPr lang="pt-BR" b="1" baseline="0" dirty="0" smtClean="0">
                <a:latin typeface="Times New Roman"/>
              </a:rPr>
              <a:t>O seu senhor lhe disse: Bem está servo bom e fiel. Sobre o pouco foste fiel, sobre o muito te colocarei. Entra no gozo do teu senhor.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</a:b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Mateus 25:21,23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Crianças e </a:t>
            </a:r>
            <a:r>
              <a:rPr lang="pt-BR" smtClean="0"/>
              <a:t>Juniores cheios </a:t>
            </a:r>
            <a:r>
              <a:rPr lang="pt-BR" dirty="0" smtClean="0"/>
              <a:t>do Espírito Santo!</a:t>
            </a:r>
            <a:endParaRPr lang="pt-BR" dirty="0"/>
          </a:p>
        </p:txBody>
      </p:sp>
      <p:pic>
        <p:nvPicPr>
          <p:cNvPr id="3074" name="Picture 2" descr="C:\Users\Paul\Documents\fotos\DSC01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5143536" cy="3857652"/>
          </a:xfrm>
          <a:prstGeom prst="rect">
            <a:avLst/>
          </a:prstGeom>
          <a:noFill/>
        </p:spPr>
      </p:pic>
      <p:pic>
        <p:nvPicPr>
          <p:cNvPr id="3075" name="Picture 3" descr="C:\Users\Paul\Documents\fotos\foto 034 (2).jpg"/>
          <p:cNvPicPr>
            <a:picLocks noChangeAspect="1" noChangeArrowheads="1"/>
          </p:cNvPicPr>
          <p:nvPr/>
        </p:nvPicPr>
        <p:blipFill>
          <a:blip r:embed="rId3"/>
          <a:srcRect l="11471" b="4705"/>
          <a:stretch>
            <a:fillRect/>
          </a:stretch>
        </p:blipFill>
        <p:spPr bwMode="auto">
          <a:xfrm>
            <a:off x="2000232" y="1714488"/>
            <a:ext cx="5143536" cy="4152472"/>
          </a:xfrm>
          <a:prstGeom prst="rect">
            <a:avLst/>
          </a:prstGeom>
          <a:noFill/>
        </p:spPr>
      </p:pic>
      <p:pic>
        <p:nvPicPr>
          <p:cNvPr id="3076" name="Picture 4" descr="C:\Users\Paul\Documents\fotos\foto 1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678769"/>
            <a:ext cx="5572163" cy="4179123"/>
          </a:xfrm>
          <a:prstGeom prst="rect">
            <a:avLst/>
          </a:prstGeom>
          <a:noFill/>
        </p:spPr>
      </p:pic>
      <p:pic>
        <p:nvPicPr>
          <p:cNvPr id="3077" name="Picture 5" descr="C:\Users\Paul\Documents\fotos\IMG_0733.JPG"/>
          <p:cNvPicPr>
            <a:picLocks noChangeAspect="1" noChangeArrowheads="1"/>
          </p:cNvPicPr>
          <p:nvPr/>
        </p:nvPicPr>
        <p:blipFill>
          <a:blip r:embed="rId5"/>
          <a:srcRect l="15312" r="20938"/>
          <a:stretch>
            <a:fillRect/>
          </a:stretch>
        </p:blipFill>
        <p:spPr bwMode="auto">
          <a:xfrm>
            <a:off x="1785918" y="1643050"/>
            <a:ext cx="5500726" cy="4691796"/>
          </a:xfrm>
          <a:prstGeom prst="rect">
            <a:avLst/>
          </a:prstGeom>
          <a:noFill/>
        </p:spPr>
      </p:pic>
      <p:pic>
        <p:nvPicPr>
          <p:cNvPr id="3078" name="Picture 6" descr="C:\Users\Paul\Documents\fotos\S30138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3" y="1643050"/>
            <a:ext cx="6191293" cy="4643470"/>
          </a:xfrm>
          <a:prstGeom prst="rect">
            <a:avLst/>
          </a:prstGeom>
          <a:noFill/>
        </p:spPr>
      </p:pic>
      <p:pic>
        <p:nvPicPr>
          <p:cNvPr id="9" name="Picture 2" descr="C:\sites\paul\pictures\CuritibaMar10\IMG_27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643050"/>
            <a:ext cx="6572296" cy="4929222"/>
          </a:xfrm>
          <a:prstGeom prst="rect">
            <a:avLst/>
          </a:prstGeom>
          <a:noFill/>
        </p:spPr>
      </p:pic>
      <p:pic>
        <p:nvPicPr>
          <p:cNvPr id="10" name="Picture 2" descr="C:\sites\paul\pictures\CuritibaMar10\IMG_2702.JPG"/>
          <p:cNvPicPr>
            <a:picLocks noChangeAspect="1" noChangeArrowheads="1"/>
          </p:cNvPicPr>
          <p:nvPr/>
        </p:nvPicPr>
        <p:blipFill>
          <a:blip r:embed="rId8"/>
          <a:srcRect t="13750"/>
          <a:stretch>
            <a:fillRect/>
          </a:stretch>
        </p:blipFill>
        <p:spPr bwMode="auto">
          <a:xfrm>
            <a:off x="642910" y="1571612"/>
            <a:ext cx="7715304" cy="49908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Ministrando na unção para crianças e juniores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A unção de Deus é a manifestação do Seu poder e da Sua presença.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Sabemos que Ele está onipresente, porém há momentos e lugares quando Ele manifesta Sua presença de formas extraordinárias:</a:t>
            </a:r>
            <a:br>
              <a:rPr lang="pt-BR" b="1" baseline="0" dirty="0" smtClean="0">
                <a:solidFill>
                  <a:srgbClr val="4F81BD"/>
                </a:solidFill>
                <a:latin typeface="Times New Roman"/>
              </a:rPr>
            </a:br>
            <a:r>
              <a:rPr lang="pt-BR" b="1" baseline="0" dirty="0" smtClean="0">
                <a:latin typeface="Times New Roman"/>
              </a:rPr>
              <a:t>Certo dia ele estava ensinando, e achavam-se ali assentados fariseus e doutores da lei, vindos de todas as aldeias da </a:t>
            </a:r>
            <a:r>
              <a:rPr lang="pt-BR" b="1" baseline="0" dirty="0" err="1" smtClean="0">
                <a:latin typeface="Times New Roman"/>
              </a:rPr>
              <a:t>Galiléia</a:t>
            </a:r>
            <a:r>
              <a:rPr lang="pt-BR" b="1" baseline="0" dirty="0" smtClean="0">
                <a:latin typeface="Times New Roman"/>
              </a:rPr>
              <a:t>, da Judéia e de Jerusalém. E o poder do Senhor estava com ele para curar. </a:t>
            </a:r>
            <a:r>
              <a:rPr lang="pt-BR" b="1" i="1" baseline="0" dirty="0" smtClean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- Lucas 5:17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O poder do Senhor estava presente (as palavras “com ele” não estão no Grego) para curar os enfermos.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A unção estava presente de uma forma perceptível, que Lucas poderia observar.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ul\Documents\fotos\S3013845.JPG"/>
          <p:cNvPicPr>
            <a:picLocks noChangeAspect="1" noChangeArrowheads="1"/>
          </p:cNvPicPr>
          <p:nvPr/>
        </p:nvPicPr>
        <p:blipFill>
          <a:blip r:embed="rId2" cstate="print"/>
          <a:srcRect t="25582"/>
          <a:stretch>
            <a:fillRect/>
          </a:stretch>
        </p:blipFill>
        <p:spPr bwMode="auto">
          <a:xfrm>
            <a:off x="5357818" y="4071942"/>
            <a:ext cx="3539129" cy="197532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Nós podemos ter a manifestação</a:t>
            </a:r>
            <a:br>
              <a:rPr lang="pt-BR" b="1" baseline="0" dirty="0" smtClean="0">
                <a:solidFill>
                  <a:srgbClr val="365F91"/>
                </a:solidFill>
                <a:latin typeface="Times New Roman"/>
              </a:rPr>
            </a:br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da unção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8229600" cy="2828932"/>
          </a:xfrm>
        </p:spPr>
        <p:txBody>
          <a:bodyPr>
            <a:noAutofit/>
          </a:bodyPr>
          <a:lstStyle/>
          <a:p>
            <a:pPr marR="0" lvl="0" rtl="0"/>
            <a:r>
              <a:rPr lang="pt-BR" sz="2800" b="1" baseline="0" dirty="0" smtClean="0">
                <a:latin typeface="Times New Roman"/>
              </a:rPr>
              <a:t>Eu rogarei ao Pai, e ele vos dará outro Consolador, para que esteja convosco para sempre,  o Espírito da verdade, que o mundo não pode receber, porque não o vê nem o conhece. Mas vós o conheceis, pois habita convosco, e estará em vós.</a:t>
            </a:r>
            <a:r>
              <a:rPr lang="pt-BR" sz="2800" b="1" dirty="0" smtClean="0">
                <a:latin typeface="Times New Roman"/>
              </a:rPr>
              <a:t/>
            </a:r>
            <a:br>
              <a:rPr lang="pt-BR" sz="2800" b="1" dirty="0" smtClean="0">
                <a:latin typeface="Times New Roman"/>
              </a:rPr>
            </a:br>
            <a:r>
              <a:rPr lang="pt-BR" sz="2800" b="1" i="1" baseline="0" dirty="0" smtClean="0">
                <a:solidFill>
                  <a:srgbClr val="4F81BD"/>
                </a:solidFill>
                <a:latin typeface="Times New Roman"/>
              </a:rPr>
              <a:t>- João 14:16 e 17</a:t>
            </a: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571472" y="4071943"/>
            <a:ext cx="4929222" cy="250033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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 Consolador, o Espírito Santo, está </a:t>
            </a: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sempre conosco.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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Nós podemos </a:t>
            </a:r>
            <a:r>
              <a:rPr kumimoji="0" lang="pt-B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sempre buscar o Seu agir na vida das crianças e juniores.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Reconhecendo o mover do</a:t>
            </a:r>
            <a:br>
              <a:rPr lang="pt-BR" b="1" baseline="0" dirty="0" smtClean="0">
                <a:solidFill>
                  <a:srgbClr val="365F91"/>
                </a:solidFill>
                <a:latin typeface="Times New Roman"/>
              </a:rPr>
            </a:br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 Espírito Santo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R="0" lvl="0" rtl="0"/>
            <a:r>
              <a:rPr lang="pt-BR" b="1" baseline="0" dirty="0" smtClean="0">
                <a:latin typeface="Times New Roman"/>
              </a:rPr>
              <a:t>Jesus respondeu-lhes: Em verdade, em verdade vos digo que o Filho por si mesmo não pode fazer coisa alguma; ele só pode fazer o que vê o Pai fazendo, porque tudo o que o Pai faz, o Filho o faz igualmente.  Porque o Pai ama o Filho, e lhe mostra tudo o que faz. E lhe mostrará maiores obras do que estas, para que vos maravilheis.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João 5:19-20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Para poder ver a unção e o poder de Deus se manifestar, precisamos enxergar o que o Pai está fazendo, precisamos ouvir a voz de Deus, precisamos perceber onde o Espírito está agindo.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Algumas formas que nós podemos ver o Pai agindo: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543047"/>
          </a:xfrm>
        </p:spPr>
        <p:txBody>
          <a:bodyPr>
            <a:normAutofit/>
          </a:bodyPr>
          <a:lstStyle/>
          <a:p>
            <a:pPr marR="0" lvl="0" rtl="0"/>
            <a:r>
              <a:rPr lang="pt-BR" sz="2800" b="1" baseline="0" dirty="0" smtClean="0">
                <a:solidFill>
                  <a:srgbClr val="4F81BD"/>
                </a:solidFill>
                <a:latin typeface="Times New Roman"/>
              </a:rPr>
              <a:t>Uma impressão ou forte pensamento sobre uma direção para ministração</a:t>
            </a:r>
          </a:p>
          <a:p>
            <a:pPr marR="0" lvl="0" rtl="0"/>
            <a:r>
              <a:rPr lang="pt-BR" sz="2800" b="1" baseline="0" dirty="0" smtClean="0">
                <a:solidFill>
                  <a:srgbClr val="4F81BD"/>
                </a:solidFill>
                <a:latin typeface="Times New Roman"/>
              </a:rPr>
              <a:t>Uma visão (aberta ou fechada) ou sonho</a:t>
            </a:r>
          </a:p>
        </p:txBody>
      </p:sp>
      <p:pic>
        <p:nvPicPr>
          <p:cNvPr id="2050" name="Picture 2" descr="C:\Users\Paul\Documents\fotos\foto1.jpg"/>
          <p:cNvPicPr>
            <a:picLocks noChangeAspect="1" noChangeArrowheads="1"/>
          </p:cNvPicPr>
          <p:nvPr/>
        </p:nvPicPr>
        <p:blipFill>
          <a:blip r:embed="rId2"/>
          <a:srcRect l="42000" t="33750" r="8285"/>
          <a:stretch>
            <a:fillRect/>
          </a:stretch>
        </p:blipFill>
        <p:spPr bwMode="auto">
          <a:xfrm>
            <a:off x="5643414" y="3143248"/>
            <a:ext cx="3213813" cy="3212059"/>
          </a:xfrm>
          <a:prstGeom prst="rect">
            <a:avLst/>
          </a:prstGeom>
          <a:noFill/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500034" y="3143248"/>
            <a:ext cx="5286412" cy="3097227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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Uma palavra de conhecimento sobre uma enfermidade que Ele quer curar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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Vendo o Espírito Santo tocar uma pessoa: brilho, tremedeira, balançando, chorando,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Reconhecendo a Unção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A unção irá se manifestar mais e mais na medida em que cooperamos com o Espírito Santo e abençoamos o que o Pai está fazendo.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A obediência honra a Deus e Ele honra a obediência!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Aprendemos a discernir o mover do Espírito enquanto nós ministramos. Precisamos nos arriscar para aprender como fluir com Ele. 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Por isso é importante aprender com líderes que são experientes no mover do Espírito Santo, que nos ajudarão a discernir a Sua direção: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Mas o alimento sólido é para os adultos, para aqueles que, </a:t>
            </a:r>
            <a:r>
              <a:rPr lang="pt-BR" b="1" u="sng" baseline="0" dirty="0" smtClean="0">
                <a:latin typeface="Times New Roman"/>
              </a:rPr>
              <a:t>pela prática</a:t>
            </a:r>
            <a:r>
              <a:rPr lang="pt-BR" b="1" baseline="0" dirty="0" smtClean="0">
                <a:latin typeface="Times New Roman"/>
              </a:rPr>
              <a:t>, têm as faculdades exercitadas para discernir tanto o bem como o mal. </a:t>
            </a:r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-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Hebreus 5:14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dirty="0" smtClean="0">
                <a:solidFill>
                  <a:srgbClr val="365F91"/>
                </a:solidFill>
                <a:latin typeface="Times New Roman"/>
              </a:rPr>
              <a:t>A Palavra de Deus como alicerce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Tudo que o Espírito Santo faz sempre será de acordo com a Palavra de Deus, a Bíblia.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Precisamos utilizar a Palavra para discernir o que é de Deus, o que é do ser humano e o que pode ser do inimigo.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Não extingais o Espírito;  não desprezeis as profecias.  Examinai tudo. Retende o bem. 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- 1 Tessalonicenses 5:19-21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Pois a palavra de Deus é viva e eficaz, e mais cortante do que qualquer espada de dois gumes, e penetra até ao ponto de </a:t>
            </a:r>
            <a:r>
              <a:rPr lang="pt-BR" b="1" u="sng" baseline="0" dirty="0" smtClean="0">
                <a:latin typeface="Times New Roman"/>
              </a:rPr>
              <a:t>dividir alma e espírito, </a:t>
            </a:r>
            <a:r>
              <a:rPr lang="pt-BR" b="1" baseline="0" dirty="0" smtClean="0">
                <a:latin typeface="Times New Roman"/>
              </a:rPr>
              <a:t>juntas e medulas, e é apta para discernir os pensamentos e intenções do coração. 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Hebreus 4:12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Entrando em Batalha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>
              <a:buNone/>
            </a:pPr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O Senhor Jesus disse que nós temos autoridade sobre todas as forças do inimigo: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Tendo convocado os doze discípulos, Jesus deu-lhes poder e autoridade sobre </a:t>
            </a:r>
            <a:r>
              <a:rPr lang="pt-BR" b="1" u="sng" baseline="0" dirty="0" smtClean="0">
                <a:latin typeface="Times New Roman"/>
              </a:rPr>
              <a:t>todos os demônios</a:t>
            </a:r>
            <a:r>
              <a:rPr lang="pt-BR" b="1" baseline="0" dirty="0" smtClean="0">
                <a:latin typeface="Times New Roman"/>
              </a:rPr>
              <a:t>, e para curarem enfermidades. </a:t>
            </a:r>
            <a:r>
              <a:rPr lang="pt-BR" b="1" i="1" baseline="0" dirty="0" smtClean="0">
                <a:latin typeface="Times New Roman"/>
              </a:rPr>
              <a:t>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Lucas 9:1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Eu vos dei autoridade para pisar serpentes e escorpiões, e </a:t>
            </a:r>
            <a:r>
              <a:rPr lang="pt-BR" b="1" u="sng" baseline="0" dirty="0" smtClean="0">
                <a:latin typeface="Times New Roman"/>
              </a:rPr>
              <a:t>toda a força do inimigo</a:t>
            </a:r>
            <a:r>
              <a:rPr lang="pt-BR" b="1" baseline="0" dirty="0" smtClean="0">
                <a:latin typeface="Times New Roman"/>
              </a:rPr>
              <a:t>, e nada vos fará dano algum.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Lucas 10:19</a:t>
            </a:r>
          </a:p>
          <a:p>
            <a:pPr marR="0" lvl="0" rtl="0">
              <a:buNone/>
            </a:pPr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O poder do nome do Senhor Jesus é suficiente para derrotar o inimigo:</a:t>
            </a:r>
          </a:p>
          <a:p>
            <a:pPr marR="0" lvl="0" rtl="0"/>
            <a:r>
              <a:rPr lang="pt-BR" b="1" baseline="0" dirty="0" smtClean="0">
                <a:latin typeface="Times New Roman"/>
              </a:rPr>
              <a:t>E estes sinais hão de seguir os que crerem: Em meu nome expulsarão demônios; falarão novas línguas;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Marcos 16:17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pt-BR" b="1" baseline="0" smtClean="0">
                <a:solidFill>
                  <a:srgbClr val="365F91"/>
                </a:solidFill>
                <a:latin typeface="Times New Roman"/>
              </a:rPr>
              <a:t>Não precisamos saber sobre o inimigo para poder vencê-lo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R="0" lvl="0" rtl="0"/>
            <a:r>
              <a:rPr lang="pt-BR" b="1" baseline="0" dirty="0" smtClean="0">
                <a:latin typeface="Times New Roman"/>
              </a:rPr>
              <a:t>A vossa obediência é conhecida de todos, por isso alegro-me em vós; </a:t>
            </a:r>
            <a:r>
              <a:rPr lang="pt-BR" b="1" u="sng" baseline="0" dirty="0" smtClean="0">
                <a:latin typeface="Times New Roman"/>
              </a:rPr>
              <a:t>mas quero que sejais sábios para o bem, mas simples para o mal</a:t>
            </a:r>
            <a:r>
              <a:rPr lang="pt-BR" b="1" baseline="0" dirty="0" smtClean="0">
                <a:latin typeface="Times New Roman"/>
              </a:rPr>
              <a:t>. E o Deus da paz esmagará em breve a Satanás debaixo dos vossos pés. A graça de Nosso Senhor Jesus seja convosco. Amém.  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- Romanos 16:19-20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A palavra “simples” (no Grego </a:t>
            </a:r>
            <a:r>
              <a:rPr lang="pt-BR" b="1" i="1" baseline="0" dirty="0" err="1" smtClean="0">
                <a:solidFill>
                  <a:srgbClr val="4F81BD"/>
                </a:solidFill>
                <a:latin typeface="Times New Roman"/>
              </a:rPr>
              <a:t>akeraios</a:t>
            </a:r>
            <a:r>
              <a:rPr lang="pt-BR" b="1" i="1" baseline="0" dirty="0" smtClean="0">
                <a:solidFill>
                  <a:srgbClr val="4F81BD"/>
                </a:solidFill>
                <a:latin typeface="Times New Roman"/>
              </a:rPr>
              <a:t>) significa inocente, “sem mistura”.</a:t>
            </a:r>
          </a:p>
          <a:p>
            <a:pPr marR="0" lvl="0" rtl="0"/>
            <a:r>
              <a:rPr lang="pt-BR" b="1" baseline="0" dirty="0" smtClean="0">
                <a:solidFill>
                  <a:srgbClr val="4F81BD"/>
                </a:solidFill>
                <a:latin typeface="Times New Roman"/>
              </a:rPr>
              <a:t>Precisamos ser inocentes sobre o mal para que Deus possa “esmagar Satanás debaixo de nossos pés”.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eBlu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TreeBlue</Template>
  <TotalTime>130</TotalTime>
  <Words>1316</Words>
  <Application>Microsoft Office PowerPoint</Application>
  <PresentationFormat>Apresentação na tela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TreeBlue</vt:lpstr>
      <vt:lpstr>Conhecendo o poder e unção de Deus através da oração</vt:lpstr>
      <vt:lpstr>Ministrando na unção para crianças e juniores</vt:lpstr>
      <vt:lpstr>Nós podemos ter a manifestação da unção</vt:lpstr>
      <vt:lpstr>Reconhecendo o mover do  Espírito Santo</vt:lpstr>
      <vt:lpstr>Algumas formas que nós podemos ver o Pai agindo:</vt:lpstr>
      <vt:lpstr>Reconhecendo a Unção</vt:lpstr>
      <vt:lpstr>A Palavra de Deus como alicerce</vt:lpstr>
      <vt:lpstr>Entrando em Batalha</vt:lpstr>
      <vt:lpstr>Não precisamos saber sobre o inimigo para poder vencê-lo</vt:lpstr>
      <vt:lpstr>Manifestações Demoníacas</vt:lpstr>
      <vt:lpstr>Abrindo e Fechando com Oração</vt:lpstr>
      <vt:lpstr>Ficando cheio do Espírito Santo</vt:lpstr>
      <vt:lpstr>Adoração (em particular e com o povo de Deus)</vt:lpstr>
      <vt:lpstr>Gastando muito tempo na presença manifesta de Deus</vt:lpstr>
      <vt:lpstr>Recebendo oração com a imposição de mãos</vt:lpstr>
      <vt:lpstr>Orando em línguas</vt:lpstr>
      <vt:lpstr>Utilizando os dons que recebemos</vt:lpstr>
      <vt:lpstr>Crianças e Juniores cheios do Espírito Santo!</vt:lpstr>
    </vt:vector>
  </TitlesOfParts>
  <Company>Organisation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Conhecendo o poder e unção de Deus através da oração</dc:title>
  <dc:creator>Paul</dc:creator>
  <cp:lastModifiedBy>Paul</cp:lastModifiedBy>
  <cp:revision>33</cp:revision>
  <dcterms:created xsi:type="dcterms:W3CDTF">2010-05-14T20:49:48Z</dcterms:created>
  <dcterms:modified xsi:type="dcterms:W3CDTF">2010-05-15T12:29:49Z</dcterms:modified>
</cp:coreProperties>
</file>